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294" r:id="rId9"/>
    <p:sldId id="300" r:id="rId10"/>
    <p:sldId id="301" r:id="rId11"/>
    <p:sldId id="292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Relationship Id="rId26" Type="http://schemas.openxmlformats.org/officeDocument/2006/relationships/font" Target="fonts/font12.fntdata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diagrams/_rels/data5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5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Extend the instructor kit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Structure learning materials</a:t>
          </a: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Gather supporting elements</a:t>
          </a: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9E859CDE-7339-0248-9A18-DD0119DD537E}" type="pres">
      <dgm:prSet presAssocID="{A34EF38B-22DE-0F42-A002-325E29E120F2}" presName="text_1" presStyleLbl="node1" presStyleIdx="0" presStyleCnt="3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3"/>
      <dgm:spPr/>
    </dgm:pt>
    <dgm:pt modelId="{343CF49C-B375-964D-A2D8-225A3A474803}" type="pres">
      <dgm:prSet presAssocID="{E26637D2-C754-8149-ADC3-9BCED2FE6C06}" presName="text_2" presStyleLbl="node1" presStyleIdx="1" presStyleCnt="3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3"/>
      <dgm:spPr/>
    </dgm:pt>
    <dgm:pt modelId="{9196FA6A-5D30-A14E-8FDA-37F06FD756F5}" type="pres">
      <dgm:prSet presAssocID="{C15D6F66-A2B7-404B-AE1E-CB575D3B3918}" presName="text_3" presStyleLbl="node1" presStyleIdx="2" presStyleCnt="3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3"/>
      <dgm:spPr/>
    </dgm:pt>
  </dgm:ptLst>
  <dgm:cxnLst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Organisation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Supporting elements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441EB28-1DEA-5C49-BA86-1DCEFCA047F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what to do</a:t>
          </a:r>
          <a:endParaRPr lang="en-GB" sz="2400">
            <a:solidFill>
              <a:schemeClr val="tx1"/>
            </a:solidFill>
          </a:endParaRPr>
        </a:p>
      </dgm:t>
    </dgm:pt>
    <dgm:pt modelId="{EF4AD7EC-3978-D04B-804B-E5F21650CF51}" type="par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E6AA5C6-8129-6541-AE02-0D3562D580A5}" type="sib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FC1A66B-5A54-0448-B730-656ED93FEB3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Before, during and after the training</a:t>
          </a:r>
        </a:p>
      </dgm:t>
    </dgm:pt>
    <dgm:pt modelId="{265F5F6E-F6A3-C945-875B-D03F8CD0D77A}" type="par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5884DEA-BC3A-D445-8808-0C0A47ABDCA9}" type="sib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47A7B97-86AE-754E-AD86-B5F2CC60FB3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where are all of the materials that should be used during the training</a:t>
          </a:r>
        </a:p>
      </dgm:t>
    </dgm:pt>
    <dgm:pt modelId="{A677D7B8-BF98-B44C-96FD-14F90E0B7F58}" type="par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852ADE-3FC6-184E-A6FB-5AD1B26D0B49}" type="sib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5D0C15F-A6ED-764F-BFC7-33708126D9EF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digital materials location</a:t>
          </a:r>
        </a:p>
      </dgm:t>
    </dgm:pt>
    <dgm:pt modelId="{2EB8BBEC-AC0E-D44F-9DB3-134DB3A7B398}" type="par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C59C71-60AE-5940-AE10-0314CB7BA212}" type="sib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10F9065-4B44-7B48-BD1A-15F14F442E5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physical resources and equipment needed</a:t>
          </a:r>
        </a:p>
      </dgm:t>
    </dgm:pt>
    <dgm:pt modelId="{B79BC47A-428E-414C-9D16-686565EB889D}" type="par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7C5F1FA-8369-8A43-B53D-C08CD8092803}" type="sib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65BAD0A-C3FE-4F4C-88B6-7F708D709C5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e.g. projector, activity resources such as card decks, ...</a:t>
          </a:r>
        </a:p>
      </dgm:t>
    </dgm:pt>
    <dgm:pt modelId="{7DC7DC87-8281-804D-AA99-7BA0BB2B8252}" type="par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1A4136-2366-2347-83B7-A6799A504CFC}" type="sib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386A058-F6C7-9348-9229-DFC59E31C215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materials beforehand</a:t>
          </a:r>
        </a:p>
      </dgm:t>
    </dgm:pt>
    <dgm:pt modelId="{D2F0DCF0-4147-884A-8041-5FB99524D7AA}" type="par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40735888-2D6E-B942-A5EE-C6AA65970383}" type="sib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3B3C07A-2F52-A149-A4F0-4A829426A12C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e.g. something needs to be written on flip charts</a:t>
          </a:r>
        </a:p>
      </dgm:t>
    </dgm:pt>
    <dgm:pt modelId="{CF168AAD-AB57-394E-B75D-7E0D2B405B75}" type="par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C775DB7-0678-054C-885F-3BDB9310944E}" type="sib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B6C330C-DD4E-A94F-BCAB-39DC231AD3E8}">
      <dgm:prSet custT="1"/>
      <dgm:spPr>
        <a:solidFill>
          <a:schemeClr val="accent1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learning environment</a:t>
          </a:r>
        </a:p>
      </dgm:t>
    </dgm:pt>
    <dgm:pt modelId="{3500FF11-E0DD-D14E-80D4-418558628474}" type="par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08F54743-0994-FF47-BB14-247AA33DDD94}" type="sib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DB04C29-28AA-3340-8834-40E481A6B7E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room layout and any other specifics (e.g. name tags, sign-in sheet, etc.)</a:t>
          </a:r>
        </a:p>
      </dgm:t>
    </dgm:pt>
    <dgm:pt modelId="{139A0B0F-9952-2048-950E-204287014DE8}" type="par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6600DD8-8413-7D4A-94BA-300FA4C0DAD8}" type="sib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6BA6F4C-5B53-F446-8676-69902657DA5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gm:t>
    </dgm:pt>
    <dgm:pt modelId="{36DD40ED-19F4-B042-AF40-65F25ED1893D}" type="par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BF0AEAA-A0A8-A44A-BB6A-3BB9FE3B71A6}" type="sib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917D9EC6-DE2D-E947-8632-66C392E92D01}" type="pres">
      <dgm:prSet presAssocID="{2441EB28-1DEA-5C49-BA86-1DCEFCA047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5997A81-F8F5-5B4B-8A2A-5C4371B0A374}" type="pres">
      <dgm:prSet presAssocID="{2441EB28-1DEA-5C49-BA86-1DCEFCA047F1}" presName="childText" presStyleLbl="revTx" presStyleIdx="0" presStyleCnt="4">
        <dgm:presLayoutVars>
          <dgm:bulletEnabled val="1"/>
        </dgm:presLayoutVars>
      </dgm:prSet>
      <dgm:spPr/>
    </dgm:pt>
    <dgm:pt modelId="{522C6ECB-138B-1543-89BE-8FC4B967E4EF}" type="pres">
      <dgm:prSet presAssocID="{147A7B97-86AE-754E-AD86-B5F2CC60FB3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2761A4B-A079-504B-B77E-28E1D7AB82FB}" type="pres">
      <dgm:prSet presAssocID="{147A7B97-86AE-754E-AD86-B5F2CC60FB31}" presName="childText" presStyleLbl="revTx" presStyleIdx="1" presStyleCnt="4">
        <dgm:presLayoutVars>
          <dgm:bulletEnabled val="1"/>
        </dgm:presLayoutVars>
      </dgm:prSet>
      <dgm:spPr/>
    </dgm:pt>
    <dgm:pt modelId="{335730E3-150E-704B-92A0-FFFAAA62D02C}" type="pres">
      <dgm:prSet presAssocID="{7386A058-F6C7-9348-9229-DFC59E31C2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C85879-75DD-A14B-8386-5988FAA8E361}" type="pres">
      <dgm:prSet presAssocID="{7386A058-F6C7-9348-9229-DFC59E31C215}" presName="childText" presStyleLbl="revTx" presStyleIdx="2" presStyleCnt="4">
        <dgm:presLayoutVars>
          <dgm:bulletEnabled val="1"/>
        </dgm:presLayoutVars>
      </dgm:prSet>
      <dgm:spPr/>
    </dgm:pt>
    <dgm:pt modelId="{8E957AF8-C1A7-7B43-9D06-EA16BDB5D105}" type="pres">
      <dgm:prSet presAssocID="{3B6C330C-DD4E-A94F-BCAB-39DC231AD3E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51E7D1B-35CD-644B-A126-8DAFFB297DC2}" type="pres">
      <dgm:prSet presAssocID="{3B6C330C-DD4E-A94F-BCAB-39DC231AD3E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6FAC07-69C3-2C46-82C9-731EBFE513F2}" type="presOf" srcId="{7386A058-F6C7-9348-9229-DFC59E31C215}" destId="{335730E3-150E-704B-92A0-FFFAAA62D02C}" srcOrd="0" destOrd="0" presId="urn:microsoft.com/office/officeart/2005/8/layout/vList2"/>
    <dgm:cxn modelId="{0249B816-10B7-A44A-AEE7-7B74CFBDDDF5}" type="presOf" srcId="{910F9065-4B44-7B48-BD1A-15F14F442E57}" destId="{A2761A4B-A079-504B-B77E-28E1D7AB82FB}" srcOrd="0" destOrd="1" presId="urn:microsoft.com/office/officeart/2005/8/layout/vList2"/>
    <dgm:cxn modelId="{D8DA902C-82FF-DC44-860F-3B9B98A9256E}" type="presOf" srcId="{3DB04C29-28AA-3340-8834-40E481A6B7E1}" destId="{851E7D1B-35CD-644B-A126-8DAFFB297DC2}" srcOrd="0" destOrd="0" presId="urn:microsoft.com/office/officeart/2005/8/layout/vList2"/>
    <dgm:cxn modelId="{A2772038-C664-BD45-9033-5C23AE285070}" srcId="{910F9065-4B44-7B48-BD1A-15F14F442E57}" destId="{165BAD0A-C3FE-4F4C-88B6-7F708D709C59}" srcOrd="0" destOrd="0" parTransId="{7DC7DC87-8281-804D-AA99-7BA0BB2B8252}" sibTransId="{581A4136-2366-2347-83B7-A6799A504CFC}"/>
    <dgm:cxn modelId="{F829C150-11D3-C149-8A2A-D188D0B14BC8}" srcId="{147A7B97-86AE-754E-AD86-B5F2CC60FB31}" destId="{55D0C15F-A6ED-764F-BFC7-33708126D9EF}" srcOrd="0" destOrd="0" parTransId="{2EB8BBEC-AC0E-D44F-9DB3-134DB3A7B398}" sibTransId="{EEC59C71-60AE-5940-AE10-0314CB7BA212}"/>
    <dgm:cxn modelId="{C4E89655-FD02-E842-85D5-706043314FBD}" type="presOf" srcId="{93B3C07A-2F52-A149-A4F0-4A829426A12C}" destId="{C7C85879-75DD-A14B-8386-5988FAA8E361}" srcOrd="0" destOrd="0" presId="urn:microsoft.com/office/officeart/2005/8/layout/vList2"/>
    <dgm:cxn modelId="{ABB2348A-999E-4C4F-8C59-F2952DF2D8DC}" srcId="{4873CC9C-3BF5-3348-BFDF-5A74B7369279}" destId="{2441EB28-1DEA-5C49-BA86-1DCEFCA047F1}" srcOrd="0" destOrd="0" parTransId="{EF4AD7EC-3978-D04B-804B-E5F21650CF51}" sibTransId="{8E6AA5C6-8129-6541-AE02-0D3562D580A5}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5F00C88E-7848-7348-AB85-B070F783F533}" type="presOf" srcId="{2441EB28-1DEA-5C49-BA86-1DCEFCA047F1}" destId="{917D9EC6-DE2D-E947-8632-66C392E92D01}" srcOrd="0" destOrd="0" presId="urn:microsoft.com/office/officeart/2005/8/layout/vList2"/>
    <dgm:cxn modelId="{38A0AB90-1DFA-F244-90FE-617D1B1F2A72}" srcId="{2441EB28-1DEA-5C49-BA86-1DCEFCA047F1}" destId="{7FC1A66B-5A54-0448-B730-656ED93FEB33}" srcOrd="0" destOrd="0" parTransId="{265F5F6E-F6A3-C945-875B-D03F8CD0D77A}" sibTransId="{C5884DEA-BC3A-D445-8808-0C0A47ABDCA9}"/>
    <dgm:cxn modelId="{441ABD91-1FD9-A14E-A911-2CF6B1DB0BE1}" srcId="{147A7B97-86AE-754E-AD86-B5F2CC60FB31}" destId="{910F9065-4B44-7B48-BD1A-15F14F442E57}" srcOrd="1" destOrd="0" parTransId="{B79BC47A-428E-414C-9D16-686565EB889D}" sibTransId="{D7C5F1FA-8369-8A43-B53D-C08CD8092803}"/>
    <dgm:cxn modelId="{76591F95-F46F-8C45-84C8-88D62CD4B9CF}" type="presOf" srcId="{147A7B97-86AE-754E-AD86-B5F2CC60FB31}" destId="{522C6ECB-138B-1543-89BE-8FC4B967E4EF}" srcOrd="0" destOrd="0" presId="urn:microsoft.com/office/officeart/2005/8/layout/vList2"/>
    <dgm:cxn modelId="{C08C4D98-50B6-0847-92F8-67E17F70C5FB}" srcId="{4873CC9C-3BF5-3348-BFDF-5A74B7369279}" destId="{147A7B97-86AE-754E-AD86-B5F2CC60FB31}" srcOrd="1" destOrd="0" parTransId="{A677D7B8-BF98-B44C-96FD-14F90E0B7F58}" sibTransId="{58852ADE-3FC6-184E-A6FB-5AD1B26D0B49}"/>
    <dgm:cxn modelId="{AF0A7F9E-9D09-2A48-9887-50611E566E65}" srcId="{3B6C330C-DD4E-A94F-BCAB-39DC231AD3E8}" destId="{D6BA6F4C-5B53-F446-8676-69902657DA50}" srcOrd="1" destOrd="0" parTransId="{36DD40ED-19F4-B042-AF40-65F25ED1893D}" sibTransId="{8BF0AEAA-A0A8-A44A-BB6A-3BB9FE3B71A6}"/>
    <dgm:cxn modelId="{1BC7EFA2-5476-DA49-8DC4-9B444960B39D}" srcId="{3B6C330C-DD4E-A94F-BCAB-39DC231AD3E8}" destId="{3DB04C29-28AA-3340-8834-40E481A6B7E1}" srcOrd="0" destOrd="0" parTransId="{139A0B0F-9952-2048-950E-204287014DE8}" sibTransId="{86600DD8-8413-7D4A-94BA-300FA4C0DAD8}"/>
    <dgm:cxn modelId="{75C124A8-C986-D841-B66D-4EB01671C525}" type="presOf" srcId="{55D0C15F-A6ED-764F-BFC7-33708126D9EF}" destId="{A2761A4B-A079-504B-B77E-28E1D7AB82FB}" srcOrd="0" destOrd="0" presId="urn:microsoft.com/office/officeart/2005/8/layout/vList2"/>
    <dgm:cxn modelId="{4F4B61A8-7B0C-CE41-96E8-F1C88DB0D875}" type="presOf" srcId="{3B6C330C-DD4E-A94F-BCAB-39DC231AD3E8}" destId="{8E957AF8-C1A7-7B43-9D06-EA16BDB5D105}" srcOrd="0" destOrd="0" presId="urn:microsoft.com/office/officeart/2005/8/layout/vList2"/>
    <dgm:cxn modelId="{E23C59C2-C108-9B4D-BB9D-D38E370986A9}" srcId="{4873CC9C-3BF5-3348-BFDF-5A74B7369279}" destId="{7386A058-F6C7-9348-9229-DFC59E31C215}" srcOrd="2" destOrd="0" parTransId="{D2F0DCF0-4147-884A-8041-5FB99524D7AA}" sibTransId="{40735888-2D6E-B942-A5EE-C6AA65970383}"/>
    <dgm:cxn modelId="{2C99C9D1-C532-F54D-91F3-8A726831BB5C}" type="presOf" srcId="{7FC1A66B-5A54-0448-B730-656ED93FEB33}" destId="{B5997A81-F8F5-5B4B-8A2A-5C4371B0A374}" srcOrd="0" destOrd="0" presId="urn:microsoft.com/office/officeart/2005/8/layout/vList2"/>
    <dgm:cxn modelId="{9FF8ABD6-4C6A-8645-A513-5DE106E9127A}" srcId="{7386A058-F6C7-9348-9229-DFC59E31C215}" destId="{93B3C07A-2F52-A149-A4F0-4A829426A12C}" srcOrd="0" destOrd="0" parTransId="{CF168AAD-AB57-394E-B75D-7E0D2B405B75}" sibTransId="{CC775DB7-0678-054C-885F-3BDB9310944E}"/>
    <dgm:cxn modelId="{ACC25CF1-DF84-FA41-9A93-50AE9602AC02}" srcId="{4873CC9C-3BF5-3348-BFDF-5A74B7369279}" destId="{3B6C330C-DD4E-A94F-BCAB-39DC231AD3E8}" srcOrd="3" destOrd="0" parTransId="{3500FF11-E0DD-D14E-80D4-418558628474}" sibTransId="{08F54743-0994-FF47-BB14-247AA33DDD94}"/>
    <dgm:cxn modelId="{A4F18FF1-3CD1-6747-9C9C-2ADF3E59D2DE}" type="presOf" srcId="{D6BA6F4C-5B53-F446-8676-69902657DA50}" destId="{851E7D1B-35CD-644B-A126-8DAFFB297DC2}" srcOrd="0" destOrd="1" presId="urn:microsoft.com/office/officeart/2005/8/layout/vList2"/>
    <dgm:cxn modelId="{89C854FC-1A55-C040-9E3D-C1D2BFCAEAC9}" type="presOf" srcId="{165BAD0A-C3FE-4F4C-88B6-7F708D709C59}" destId="{A2761A4B-A079-504B-B77E-28E1D7AB82FB}" srcOrd="0" destOrd="2" presId="urn:microsoft.com/office/officeart/2005/8/layout/vList2"/>
    <dgm:cxn modelId="{D68B940D-19E0-9C42-AC6C-76F7253B4A0D}" type="presParOf" srcId="{D2D83872-3775-194E-871D-E5054F93D898}" destId="{917D9EC6-DE2D-E947-8632-66C392E92D01}" srcOrd="0" destOrd="0" presId="urn:microsoft.com/office/officeart/2005/8/layout/vList2"/>
    <dgm:cxn modelId="{87A0033C-D704-294A-9C10-C3A5BF412C52}" type="presParOf" srcId="{D2D83872-3775-194E-871D-E5054F93D898}" destId="{B5997A81-F8F5-5B4B-8A2A-5C4371B0A374}" srcOrd="1" destOrd="0" presId="urn:microsoft.com/office/officeart/2005/8/layout/vList2"/>
    <dgm:cxn modelId="{EBF500E8-ADE2-EE45-8A34-3E2B9D22CC4D}" type="presParOf" srcId="{D2D83872-3775-194E-871D-E5054F93D898}" destId="{522C6ECB-138B-1543-89BE-8FC4B967E4EF}" srcOrd="2" destOrd="0" presId="urn:microsoft.com/office/officeart/2005/8/layout/vList2"/>
    <dgm:cxn modelId="{84F739FE-D78D-2444-B364-A5114FDF1122}" type="presParOf" srcId="{D2D83872-3775-194E-871D-E5054F93D898}" destId="{A2761A4B-A079-504B-B77E-28E1D7AB82FB}" srcOrd="3" destOrd="0" presId="urn:microsoft.com/office/officeart/2005/8/layout/vList2"/>
    <dgm:cxn modelId="{B1B04C5D-DB15-9049-A341-7BDC7EF4AAB8}" type="presParOf" srcId="{D2D83872-3775-194E-871D-E5054F93D898}" destId="{335730E3-150E-704B-92A0-FFFAAA62D02C}" srcOrd="4" destOrd="0" presId="urn:microsoft.com/office/officeart/2005/8/layout/vList2"/>
    <dgm:cxn modelId="{134CEB3B-8774-864F-B2F9-DBBF21D70795}" type="presParOf" srcId="{D2D83872-3775-194E-871D-E5054F93D898}" destId="{C7C85879-75DD-A14B-8386-5988FAA8E361}" srcOrd="5" destOrd="0" presId="urn:microsoft.com/office/officeart/2005/8/layout/vList2"/>
    <dgm:cxn modelId="{D961F160-07A8-8149-BC65-FBD318053E74}" type="presParOf" srcId="{D2D83872-3775-194E-871D-E5054F93D898}" destId="{8E957AF8-C1A7-7B43-9D06-EA16BDB5D105}" srcOrd="6" destOrd="0" presId="urn:microsoft.com/office/officeart/2005/8/layout/vList2"/>
    <dgm:cxn modelId="{61B7DCF7-2A42-9549-9DBC-8CD5A9C33D9E}" type="presParOf" srcId="{D2D83872-3775-194E-871D-E5054F93D898}" destId="{851E7D1B-35CD-644B-A126-8DAFFB297DC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Analyse the organisation of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Look into the supporting files in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i="0" kern="1200" dirty="0">
              <a:solidFill>
                <a:schemeClr val="tx1"/>
              </a:solidFill>
            </a:rPr>
            <a:t>Extend the instructor kit</a:t>
          </a:r>
          <a:endParaRPr lang="en-GB" sz="4500" kern="1200" dirty="0">
            <a:solidFill>
              <a:schemeClr val="tx1"/>
            </a:solidFill>
          </a:endParaRPr>
        </a:p>
      </dsp:txBody>
      <dsp:txXfrm>
        <a:off x="604289" y="435133"/>
        <a:ext cx="9851585" cy="870267"/>
      </dsp:txXfrm>
    </dsp:sp>
    <dsp:sp modelId="{2D3FC799-51C0-3E4A-A95E-F9CF43A05AA9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Structure learning materials</a:t>
          </a:r>
        </a:p>
      </dsp:txBody>
      <dsp:txXfrm>
        <a:off x="920631" y="1740535"/>
        <a:ext cx="9535243" cy="870267"/>
      </dsp:txXfrm>
    </dsp:sp>
    <dsp:sp modelId="{B30DAC21-0F70-A848-8E67-57546AC768D1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Gather supporting elements</a:t>
          </a:r>
        </a:p>
      </dsp:txBody>
      <dsp:txXfrm>
        <a:off x="604289" y="3045936"/>
        <a:ext cx="9851585" cy="870267"/>
      </dsp:txXfrm>
    </dsp:sp>
    <dsp:sp modelId="{03485202-1616-2647-9327-7EE30F7CEAD3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Facilitation Guide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Feedback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Organisation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Supporting elements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7D9EC6-DE2D-E947-8632-66C392E92D01}">
      <dsp:nvSpPr>
        <dsp:cNvPr id="0" name=""/>
        <dsp:cNvSpPr/>
      </dsp:nvSpPr>
      <dsp:spPr>
        <a:xfrm>
          <a:off x="0" y="543"/>
          <a:ext cx="9258300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what to do</a:t>
          </a:r>
          <a:endParaRPr lang="en-GB" sz="2400" kern="1200">
            <a:solidFill>
              <a:schemeClr val="tx1"/>
            </a:solidFill>
          </a:endParaRPr>
        </a:p>
      </dsp:txBody>
      <dsp:txXfrm>
        <a:off x="28100" y="28643"/>
        <a:ext cx="9202100" cy="519439"/>
      </dsp:txXfrm>
    </dsp:sp>
    <dsp:sp modelId="{B5997A81-F8F5-5B4B-8A2A-5C4371B0A374}">
      <dsp:nvSpPr>
        <dsp:cNvPr id="0" name=""/>
        <dsp:cNvSpPr/>
      </dsp:nvSpPr>
      <dsp:spPr>
        <a:xfrm>
          <a:off x="0" y="5761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Before, during and after the training</a:t>
          </a:r>
        </a:p>
      </dsp:txBody>
      <dsp:txXfrm>
        <a:off x="0" y="576183"/>
        <a:ext cx="9258300" cy="397440"/>
      </dsp:txXfrm>
    </dsp:sp>
    <dsp:sp modelId="{522C6ECB-138B-1543-89BE-8FC4B967E4EF}">
      <dsp:nvSpPr>
        <dsp:cNvPr id="0" name=""/>
        <dsp:cNvSpPr/>
      </dsp:nvSpPr>
      <dsp:spPr>
        <a:xfrm>
          <a:off x="0" y="973623"/>
          <a:ext cx="9258300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where are all of the materials that should be used during the training</a:t>
          </a:r>
        </a:p>
      </dsp:txBody>
      <dsp:txXfrm>
        <a:off x="28100" y="1001723"/>
        <a:ext cx="9202100" cy="519439"/>
      </dsp:txXfrm>
    </dsp:sp>
    <dsp:sp modelId="{A2761A4B-A079-504B-B77E-28E1D7AB82FB}">
      <dsp:nvSpPr>
        <dsp:cNvPr id="0" name=""/>
        <dsp:cNvSpPr/>
      </dsp:nvSpPr>
      <dsp:spPr>
        <a:xfrm>
          <a:off x="0" y="1549263"/>
          <a:ext cx="9258300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digital materials location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physical resources and equipment needed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e.g. projector, activity resources such as card decks, ...</a:t>
          </a:r>
        </a:p>
      </dsp:txBody>
      <dsp:txXfrm>
        <a:off x="0" y="1549263"/>
        <a:ext cx="9258300" cy="919080"/>
      </dsp:txXfrm>
    </dsp:sp>
    <dsp:sp modelId="{335730E3-150E-704B-92A0-FFFAAA62D02C}">
      <dsp:nvSpPr>
        <dsp:cNvPr id="0" name=""/>
        <dsp:cNvSpPr/>
      </dsp:nvSpPr>
      <dsp:spPr>
        <a:xfrm>
          <a:off x="0" y="2468343"/>
          <a:ext cx="9258300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materials beforehand</a:t>
          </a:r>
        </a:p>
      </dsp:txBody>
      <dsp:txXfrm>
        <a:off x="28100" y="2496443"/>
        <a:ext cx="9202100" cy="519439"/>
      </dsp:txXfrm>
    </dsp:sp>
    <dsp:sp modelId="{C7C85879-75DD-A14B-8386-5988FAA8E361}">
      <dsp:nvSpPr>
        <dsp:cNvPr id="0" name=""/>
        <dsp:cNvSpPr/>
      </dsp:nvSpPr>
      <dsp:spPr>
        <a:xfrm>
          <a:off x="0" y="30439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e.g. something needs to be written on flip charts</a:t>
          </a:r>
        </a:p>
      </dsp:txBody>
      <dsp:txXfrm>
        <a:off x="0" y="3043983"/>
        <a:ext cx="9258300" cy="397440"/>
      </dsp:txXfrm>
    </dsp:sp>
    <dsp:sp modelId="{8E957AF8-C1A7-7B43-9D06-EA16BDB5D105}">
      <dsp:nvSpPr>
        <dsp:cNvPr id="0" name=""/>
        <dsp:cNvSpPr/>
      </dsp:nvSpPr>
      <dsp:spPr>
        <a:xfrm>
          <a:off x="0" y="3441423"/>
          <a:ext cx="9258300" cy="575639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learning environment</a:t>
          </a:r>
        </a:p>
      </dsp:txBody>
      <dsp:txXfrm>
        <a:off x="28100" y="3469523"/>
        <a:ext cx="9202100" cy="519439"/>
      </dsp:txXfrm>
    </dsp:sp>
    <dsp:sp modelId="{851E7D1B-35CD-644B-A126-8DAFFB297DC2}">
      <dsp:nvSpPr>
        <dsp:cNvPr id="0" name=""/>
        <dsp:cNvSpPr/>
      </dsp:nvSpPr>
      <dsp:spPr>
        <a:xfrm>
          <a:off x="0" y="4017063"/>
          <a:ext cx="9258300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room layout and any other specifics (e.g. name tags, sign-in sheet, etc.)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sp:txBody>
      <dsp:txXfrm>
        <a:off x="0" y="4017063"/>
        <a:ext cx="9258300" cy="8694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Analyse the organisation of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Look into the supporting files in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hyperlink" Target="https://scope.bccampus.ca/course/view.php?id=477" TargetMode="External"/><Relationship Id="rId4" Type="http://schemas.openxmlformats.org/officeDocument/2006/relationships/hyperlink" Target="https://creativecommons.org/licenses/by/3.0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fair-by-design-methodology.github.io/FAIR-by-Design_ToT/latest/Stage%203%3A%20Design/07-Facilitation/07-Facilitation/#training-evaluation-form" TargetMode="External"/><Relationship Id="rId3" Type="http://schemas.openxmlformats.org/officeDocument/2006/relationships/hyperlink" Target="https://fair-by-design-methodology.github.io/FAIR-by-Design_ToT/latest/Stage%203%3A%20Design/07-Facilitation/07-Facilitation/#training-rating" TargetMode="External"/><Relationship Id="rId4" Type="http://schemas.openxmlformats.org/officeDocument/2006/relationships/hyperlink" Target="https://fair-by-design-methodology.github.io/FAIR-by-Design_ToT/latest/Stage%203%3A%20Design/07-Facilitation/07-Facilitation/#training-aspects-rating" TargetMode="External"/><Relationship Id="rId5" Type="http://schemas.openxmlformats.org/officeDocument/2006/relationships/hyperlink" Target="https://fair-by-design-methodology.github.io/FAIR-by-Design_ToT/latest/Stage%203%3A%20Design/07-Facilitation/07-Facilitation/#acquired-knowledge-rating" TargetMode="External"/><Relationship Id="rId6" Type="http://schemas.openxmlformats.org/officeDocument/2006/relationships/hyperlink" Target="https://fair-by-design-methodology.github.io/FAIR-by-Design_ToT/latest/Stage%203%3A%20Design/07-Facilitation/07-Facilitation/#insights" TargetMode="External"/><Relationship Id="rId7" Type="http://schemas.openxmlformats.org/officeDocument/2006/relationships/hyperlink" Target="https://learning.skills4eosc.eu/mod/feedback/view.php?id=36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itation-file-format.github.io/" TargetMode="External"/><Relationship Id="rId3" Type="http://schemas.openxmlformats.org/officeDocument/2006/relationships/hyperlink" Target="https://creativecommons.org/2014/01/07/plaintext-versions-of-creative-commons-4-0-licens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Instructional Design and Facilitation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 example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4252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the defined logical organisation of all learning materials files you are now </a:t>
            </a:r>
            <a:r>
              <a:rPr lang="en-GB" dirty="0">
                <a:solidFill>
                  <a:schemeClr val="accent1"/>
                </a:solidFill>
              </a:rPr>
              <a:t>ready to start producing</a:t>
            </a:r>
            <a:r>
              <a:rPr lang="en-GB" dirty="0"/>
              <a:t> your own learning content.</a:t>
            </a:r>
          </a:p>
          <a:p>
            <a:endParaRPr lang="en-GB" dirty="0"/>
          </a:p>
          <a:p>
            <a:r>
              <a:rPr lang="en-GB" dirty="0"/>
              <a:t>It is imperative that you </a:t>
            </a:r>
            <a:r>
              <a:rPr lang="en-GB" dirty="0">
                <a:solidFill>
                  <a:schemeClr val="accent4"/>
                </a:solidFill>
              </a:rPr>
              <a:t>follow the rules of the logical organisation </a:t>
            </a:r>
            <a:r>
              <a:rPr lang="en-GB" dirty="0"/>
              <a:t>if you are planning to </a:t>
            </a:r>
            <a:r>
              <a:rPr lang="en-GB" dirty="0">
                <a:solidFill>
                  <a:schemeClr val="accent2"/>
                </a:solidFill>
              </a:rPr>
              <a:t>automate your publishing</a:t>
            </a:r>
            <a:r>
              <a:rPr lang="en-GB" dirty="0"/>
              <a:t> process based on the </a:t>
            </a:r>
            <a:r>
              <a:rPr lang="en-GB" dirty="0">
                <a:solidFill>
                  <a:schemeClr val="accent3"/>
                </a:solidFill>
              </a:rPr>
              <a:t>workflow provided </a:t>
            </a:r>
            <a:r>
              <a:rPr lang="en-GB" dirty="0"/>
              <a:t>in this training.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909970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acilitation Guide&#13;&#10;Feedback&#13;&#10;Organisation&#13;&#10;Supporting elements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89397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Instructor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learning unit plan</a:t>
            </a:r>
          </a:p>
          <a:p>
            <a:r>
              <a:rPr lang="en-GB" sz="4000" dirty="0"/>
              <a:t>activity details</a:t>
            </a:r>
          </a:p>
          <a:p>
            <a:r>
              <a:rPr lang="en-GB" sz="4000" dirty="0"/>
              <a:t>quiz question banks</a:t>
            </a:r>
          </a:p>
          <a:p>
            <a:r>
              <a:rPr lang="en-GB" sz="4000" dirty="0"/>
              <a:t>quiz strategies</a:t>
            </a:r>
          </a:p>
          <a:p>
            <a:r>
              <a:rPr lang="en-GB" sz="4000" dirty="0">
                <a:solidFill>
                  <a:schemeClr val="accent4"/>
                </a:solidFill>
              </a:rPr>
              <a:t>facilitation guide</a:t>
            </a:r>
          </a:p>
          <a:p>
            <a:r>
              <a:rPr lang="en-GB" sz="4000" dirty="0">
                <a:solidFill>
                  <a:schemeClr val="accent1"/>
                </a:solidFill>
              </a:rPr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78A037-D9D9-FC45-9AC4-D3C940EDF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72200" y="2259518"/>
            <a:ext cx="5181600" cy="348355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D8A127-C52A-AD4B-BE8B-7C4567311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172200" y="5743069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s://scope.bccampus.ca/course/view.php?id=477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/3.0/"/>
              </a:rPr>
              <a:t>CC BY</a:t>
            </a:r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graphicFrame>
        <p:nvGraphicFramePr>
          <p:cNvPr id="7" name="Content Placeholder 6" descr="How to use teaching methods and the learning content together with activities to achieve the defined learning objectives. Detailed step-by-step guide for a trainer to understand what materials to give to students and how to provide them so students would accomplish their learning goal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0468136"/>
              </p:ext>
            </p:extLst>
          </p:nvPr>
        </p:nvGraphicFramePr>
        <p:xfrm>
          <a:off x="1466850" y="1347788"/>
          <a:ext cx="9258300" cy="488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Feedback tool </a:t>
            </a:r>
            <a:r>
              <a:rPr lang="en-GB" dirty="0"/>
              <a:t>integrated in Skills4EOSC learning platform:</a:t>
            </a:r>
          </a:p>
          <a:p>
            <a:pPr lvl="1"/>
            <a:r>
              <a:rPr lang="en-GB" dirty="0"/>
              <a:t>availability from - to</a:t>
            </a:r>
          </a:p>
          <a:p>
            <a:pPr lvl="1"/>
            <a:r>
              <a:rPr lang="en-GB" dirty="0"/>
              <a:t>anonymous</a:t>
            </a:r>
          </a:p>
          <a:p>
            <a:pPr lvl="1"/>
            <a:r>
              <a:rPr lang="en-GB" dirty="0"/>
              <a:t>no multiple submissions</a:t>
            </a:r>
          </a:p>
          <a:p>
            <a:pPr lvl="1"/>
            <a:r>
              <a:rPr lang="en-GB" dirty="0"/>
              <a:t>show analysis page (for transparent review of the results)</a:t>
            </a:r>
          </a:p>
          <a:p>
            <a:r>
              <a:rPr lang="en-GB" dirty="0">
                <a:solidFill>
                  <a:schemeClr val="accent1"/>
                </a:solidFill>
              </a:rPr>
              <a:t>Pre-designed questions</a:t>
            </a:r>
            <a:r>
              <a:rPr lang="en-GB" dirty="0"/>
              <a:t> available for reuse</a:t>
            </a:r>
          </a:p>
          <a:p>
            <a:pPr lvl="1"/>
            <a:r>
              <a:rPr lang="en-GB" dirty="0">
                <a:hlinkClick r:id="rId2"/>
              </a:rPr>
              <a:t>Training Evaluation Form</a:t>
            </a:r>
            <a:endParaRPr lang="en-GB" dirty="0"/>
          </a:p>
          <a:p>
            <a:pPr lvl="2"/>
            <a:r>
              <a:rPr lang="en-GB" dirty="0">
                <a:hlinkClick r:id="rId3"/>
              </a:rPr>
              <a:t>Training rating</a:t>
            </a:r>
            <a:endParaRPr lang="en-GB" dirty="0"/>
          </a:p>
          <a:p>
            <a:pPr lvl="2"/>
            <a:r>
              <a:rPr lang="en-GB" dirty="0">
                <a:hlinkClick r:id="rId4"/>
              </a:rPr>
              <a:t>Training aspects rating</a:t>
            </a:r>
            <a:endParaRPr lang="en-GB" dirty="0"/>
          </a:p>
          <a:p>
            <a:pPr lvl="2"/>
            <a:r>
              <a:rPr lang="en-GB" dirty="0">
                <a:hlinkClick r:id="rId5"/>
              </a:rPr>
              <a:t>Acquired knowledge rating</a:t>
            </a:r>
            <a:endParaRPr lang="en-GB" dirty="0"/>
          </a:p>
          <a:p>
            <a:pPr lvl="2"/>
            <a:r>
              <a:rPr lang="en-GB" dirty="0">
                <a:hlinkClick r:id="rId6"/>
              </a:rPr>
              <a:t>Insights</a:t>
            </a:r>
            <a:endParaRPr lang="en-GB" dirty="0"/>
          </a:p>
        </p:txBody>
      </p:sp>
      <p:grpSp>
        <p:nvGrpSpPr>
          <p:cNvPr id="9" name="Group 8" descr="See how it looks like on the Learning Platform&#13;&#10;">
            <a:extLst>
              <a:ext uri="{FF2B5EF4-FFF2-40B4-BE49-F238E27FC236}">
                <a16:creationId xmlns:a16="http://schemas.microsoft.com/office/drawing/2014/main" id="{67430086-A98D-E54B-B502-0B30159BA71F}"/>
              </a:ext>
            </a:extLst>
          </p:cNvPr>
          <p:cNvGrpSpPr/>
          <p:nvPr/>
        </p:nvGrpSpPr>
        <p:grpSpPr>
          <a:xfrm>
            <a:off x="6095999" y="4669971"/>
            <a:ext cx="5578929" cy="898072"/>
            <a:chOff x="6095999" y="4669971"/>
            <a:chExt cx="5578929" cy="898072"/>
          </a:xfrm>
        </p:grpSpPr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7EC12381-2E99-5947-A454-BED66892A29F}"/>
                </a:ext>
              </a:extLst>
            </p:cNvPr>
            <p:cNvSpPr/>
            <p:nvPr/>
          </p:nvSpPr>
          <p:spPr>
            <a:xfrm rot="10800000">
              <a:off x="6095999" y="4669971"/>
              <a:ext cx="5257800" cy="89807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20D7A26-0E60-5E47-9DA9-A5D7DFE043EE}"/>
                </a:ext>
              </a:extLst>
            </p:cNvPr>
            <p:cNvSpPr txBox="1"/>
            <p:nvPr/>
          </p:nvSpPr>
          <p:spPr>
            <a:xfrm>
              <a:off x="6466114" y="4918952"/>
              <a:ext cx="52088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hlinkClick r:id="rId7"/>
                </a:rPr>
                <a:t>See how it looks like on the Learning Platform</a:t>
              </a:r>
              <a:endParaRPr lang="en-GB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Logical organisation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3849346"/>
              </p:ext>
            </p:extLst>
          </p:nvPr>
        </p:nvGraphicFramePr>
        <p:xfrm>
          <a:off x="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Logical organisation example</a:t>
            </a:r>
            <a:endParaRPr lang="en-GB" u="sng" dirty="0"/>
          </a:p>
        </p:txBody>
      </p:sp>
      <p:graphicFrame>
        <p:nvGraphicFramePr>
          <p:cNvPr id="5" name="Content Placeholder 4" descr="Analyse the organisation of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90920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94B590-3B7A-A148-A497-FE650E1A1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Machine-readable Metadata</a:t>
            </a:r>
          </a:p>
          <a:p>
            <a:pPr lvl="1"/>
            <a:r>
              <a:rPr lang="en-GB" dirty="0"/>
              <a:t>In header of Syllabus file</a:t>
            </a:r>
          </a:p>
          <a:p>
            <a:r>
              <a:rPr lang="en-GB" dirty="0">
                <a:solidFill>
                  <a:schemeClr val="accent2"/>
                </a:solidFill>
              </a:rPr>
              <a:t>Citation</a:t>
            </a:r>
          </a:p>
          <a:p>
            <a:pPr lvl="1"/>
            <a:r>
              <a:rPr lang="en-GB" dirty="0">
                <a:hlinkClick r:id="rId2"/>
              </a:rPr>
              <a:t>Citation File Format - CFF</a:t>
            </a:r>
            <a:endParaRPr lang="en-GB" dirty="0"/>
          </a:p>
          <a:p>
            <a:r>
              <a:rPr lang="en-GB" dirty="0">
                <a:solidFill>
                  <a:schemeClr val="accent1"/>
                </a:solidFill>
              </a:rPr>
              <a:t>Licence</a:t>
            </a:r>
          </a:p>
          <a:p>
            <a:pPr lvl="1"/>
            <a:r>
              <a:rPr lang="en-GB" dirty="0"/>
              <a:t> text oriented version of the CC license of your choice</a:t>
            </a:r>
          </a:p>
          <a:p>
            <a:pPr lvl="1"/>
            <a:r>
              <a:rPr lang="en-GB" dirty="0">
                <a:hlinkClick r:id="rId3"/>
              </a:rPr>
              <a:t>https://creativecommons.org/2014/01/07/plaintext-versions-of-creative-commons-4-0-licenses/</a:t>
            </a:r>
            <a:r>
              <a:rPr lang="en-GB" dirty="0"/>
              <a:t> </a:t>
            </a:r>
          </a:p>
          <a:p>
            <a:r>
              <a:rPr lang="en-GB" dirty="0"/>
              <a:t>Code of Conduct</a:t>
            </a:r>
          </a:p>
          <a:p>
            <a:pPr lvl="1"/>
            <a:r>
              <a:rPr lang="en-GB" dirty="0"/>
              <a:t>define the rules of play when working in a collaborative environment</a:t>
            </a:r>
          </a:p>
          <a:p>
            <a:r>
              <a:rPr lang="en-GB" dirty="0">
                <a:solidFill>
                  <a:schemeClr val="accent3"/>
                </a:solidFill>
              </a:rPr>
              <a:t>Readme</a:t>
            </a:r>
          </a:p>
          <a:p>
            <a:pPr lvl="1"/>
            <a:r>
              <a:rPr lang="en-GB" dirty="0"/>
              <a:t>landing page for other trainers and instructional designers that seek to reuse your materials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1147</TotalTime>
  <Words>541</Words>
  <Application>Microsoft Macintosh PowerPoint</Application>
  <DocSecurity>0</DocSecurity>
  <PresentationFormat>Widescreen</PresentationFormat>
  <Paragraphs>107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Quicksand SemiBold</vt:lpstr>
      <vt:lpstr>Calibri</vt:lpstr>
      <vt:lpstr>Arial</vt:lpstr>
      <vt:lpstr>Quicksand</vt:lpstr>
      <vt:lpstr>Tema di Office</vt:lpstr>
      <vt:lpstr>Instructional Design and Facilitation </vt:lpstr>
      <vt:lpstr>Learning Objectives</vt:lpstr>
      <vt:lpstr>Agenda</vt:lpstr>
      <vt:lpstr>Instructor Kit</vt:lpstr>
      <vt:lpstr>Facilitation Guide</vt:lpstr>
      <vt:lpstr>Feedback questions</vt:lpstr>
      <vt:lpstr>Logical organisation</vt:lpstr>
      <vt:lpstr>Logical organisation example</vt:lpstr>
      <vt:lpstr>Supporting elements</vt:lpstr>
      <vt:lpstr>Supporting elements example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47</cp:revision>
  <dcterms:created xsi:type="dcterms:W3CDTF">2022-09-22T13:19:16Z</dcterms:created>
  <dcterms:modified xsi:type="dcterms:W3CDTF">2023-10-19T07:20:59Z</dcterms:modified>
  <cp:category/>
  <dc:identifier/>
  <cp:contentStatus/>
  <dc:language/>
  <cp:version/>
</cp:coreProperties>
</file>